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72" r:id="rId11"/>
    <p:sldId id="271" r:id="rId12"/>
    <p:sldId id="264" r:id="rId13"/>
    <p:sldId id="265" r:id="rId14"/>
    <p:sldId id="266" r:id="rId15"/>
    <p:sldId id="269" r:id="rId16"/>
    <p:sldId id="267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50" d="100"/>
          <a:sy n="50" d="100"/>
        </p:scale>
        <p:origin x="-1248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27.10.2015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Библиотека </a:t>
            </a:r>
            <a:br>
              <a:rPr lang="ru-RU" dirty="0" smtClean="0"/>
            </a:br>
            <a:r>
              <a:rPr lang="ru-RU" dirty="0" smtClean="0"/>
              <a:t>МБОУ «СОШ №27»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50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Цифры и факты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Общее количество учебников – 16376 экз.</a:t>
            </a:r>
          </a:p>
          <a:p>
            <a:pPr marL="0" indent="0">
              <a:buNone/>
            </a:pPr>
            <a:r>
              <a:rPr lang="ru-RU" sz="3200" i="1" dirty="0" smtClean="0">
                <a:solidFill>
                  <a:srgbClr val="FF0000"/>
                </a:solidFill>
              </a:rPr>
              <a:t> - в </a:t>
            </a:r>
            <a:r>
              <a:rPr lang="ru-RU" sz="3200" i="1" dirty="0" err="1" smtClean="0">
                <a:solidFill>
                  <a:srgbClr val="FF0000"/>
                </a:solidFill>
              </a:rPr>
              <a:t>т.ч</a:t>
            </a:r>
            <a:r>
              <a:rPr lang="ru-RU" sz="3200" i="1" dirty="0" smtClean="0">
                <a:solidFill>
                  <a:srgbClr val="FF0000"/>
                </a:solidFill>
              </a:rPr>
              <a:t>. </a:t>
            </a:r>
            <a:r>
              <a:rPr lang="ru-RU" sz="3200" i="1" dirty="0">
                <a:solidFill>
                  <a:srgbClr val="FF0000"/>
                </a:solidFill>
              </a:rPr>
              <a:t>ф</a:t>
            </a:r>
            <a:r>
              <a:rPr lang="ru-RU" sz="3200" i="1" dirty="0" smtClean="0">
                <a:solidFill>
                  <a:srgbClr val="FF0000"/>
                </a:solidFill>
              </a:rPr>
              <a:t>едеральные – 12948  экз.</a:t>
            </a:r>
          </a:p>
          <a:p>
            <a:pPr>
              <a:buFontTx/>
              <a:buChar char="-"/>
            </a:pPr>
            <a:r>
              <a:rPr lang="ru-RU" sz="3200" i="1" dirty="0" smtClean="0">
                <a:solidFill>
                  <a:srgbClr val="FF0000"/>
                </a:solidFill>
              </a:rPr>
              <a:t>региональные – 3428  экз.</a:t>
            </a:r>
          </a:p>
          <a:p>
            <a:pPr>
              <a:buFontTx/>
              <a:buChar char="-"/>
            </a:pPr>
            <a:endParaRPr lang="ru-RU" sz="3200" i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ru-RU" sz="3200" i="1" dirty="0" smtClean="0">
                <a:solidFill>
                  <a:srgbClr val="FF0000"/>
                </a:solidFill>
              </a:rPr>
              <a:t>* Библиотечный фонд – 12061 книг.</a:t>
            </a:r>
          </a:p>
          <a:p>
            <a:pPr>
              <a:buFontTx/>
              <a:buChar char="-"/>
            </a:pPr>
            <a:r>
              <a:rPr lang="ru-RU" sz="3200" i="1" dirty="0" smtClean="0">
                <a:solidFill>
                  <a:srgbClr val="FF0000"/>
                </a:solidFill>
              </a:rPr>
              <a:t>в </a:t>
            </a:r>
            <a:r>
              <a:rPr lang="ru-RU" sz="3200" i="1" dirty="0" err="1" smtClean="0">
                <a:solidFill>
                  <a:srgbClr val="FF0000"/>
                </a:solidFill>
              </a:rPr>
              <a:t>т.ч</a:t>
            </a:r>
            <a:r>
              <a:rPr lang="ru-RU" sz="3200" i="1" dirty="0" smtClean="0">
                <a:solidFill>
                  <a:srgbClr val="FF0000"/>
                </a:solidFill>
              </a:rPr>
              <a:t>. на русском  языке – 9826 книг</a:t>
            </a:r>
          </a:p>
          <a:p>
            <a:pPr>
              <a:buFontTx/>
              <a:buChar char="-"/>
            </a:pPr>
            <a:r>
              <a:rPr lang="ru-RU" sz="3200" i="1" dirty="0" smtClean="0">
                <a:solidFill>
                  <a:srgbClr val="FF0000"/>
                </a:solidFill>
              </a:rPr>
              <a:t>на  татарском языке – 2235 книг.</a:t>
            </a:r>
          </a:p>
        </p:txBody>
      </p:sp>
    </p:spTree>
    <p:extLst>
      <p:ext uri="{BB962C8B-B14F-4D97-AF65-F5344CB8AC3E}">
        <p14:creationId xmlns:p14="http://schemas.microsoft.com/office/powerpoint/2010/main" val="3715174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школа №27\Desktop\библиотека\IMG_13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22" y="1935163"/>
            <a:ext cx="6584155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6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dirty="0">
                <a:latin typeface="Comic Sans MS" pitchFamily="66" charset="0"/>
              </a:rPr>
              <a:t>Книгохранилище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altLang="ru-RU" sz="3600" b="1" dirty="0" smtClean="0">
              <a:solidFill>
                <a:srgbClr val="FF0000"/>
              </a:solidFill>
            </a:endParaRPr>
          </a:p>
          <a:p>
            <a:r>
              <a:rPr lang="ru-RU" altLang="ru-RU" sz="3600" b="1" dirty="0" smtClean="0">
                <a:solidFill>
                  <a:srgbClr val="FF0000"/>
                </a:solidFill>
              </a:rPr>
              <a:t>Многоэкземплярная </a:t>
            </a:r>
            <a:r>
              <a:rPr lang="ru-RU" altLang="ru-RU" sz="3600" b="1" dirty="0">
                <a:solidFill>
                  <a:srgbClr val="FF0000"/>
                </a:solidFill>
              </a:rPr>
              <a:t>литература</a:t>
            </a:r>
          </a:p>
          <a:p>
            <a:r>
              <a:rPr lang="ru-RU" altLang="ru-RU" sz="3600" b="1" dirty="0">
                <a:solidFill>
                  <a:srgbClr val="FF0000"/>
                </a:solidFill>
              </a:rPr>
              <a:t>Учебники</a:t>
            </a:r>
          </a:p>
          <a:p>
            <a:r>
              <a:rPr lang="ru-RU" altLang="ru-RU" sz="3600" b="1" dirty="0">
                <a:solidFill>
                  <a:srgbClr val="FF0000"/>
                </a:solidFill>
              </a:rPr>
              <a:t>Особо ценная литература</a:t>
            </a:r>
          </a:p>
          <a:p>
            <a:r>
              <a:rPr lang="ru-RU" altLang="ru-RU" sz="3600" b="1" dirty="0">
                <a:solidFill>
                  <a:srgbClr val="FF0000"/>
                </a:solidFill>
              </a:rPr>
              <a:t>Малоспрашиваемая литература</a:t>
            </a:r>
          </a:p>
          <a:p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8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2" y="836712"/>
            <a:ext cx="8229600" cy="1143000"/>
          </a:xfrm>
        </p:spPr>
        <p:txBody>
          <a:bodyPr/>
          <a:lstStyle/>
          <a:p>
            <a:pPr algn="ctr"/>
            <a:r>
              <a:rPr lang="ru-RU" altLang="ru-RU" dirty="0">
                <a:latin typeface="Cambria" pitchFamily="18" charset="0"/>
              </a:rPr>
              <a:t>Периодические издания</a:t>
            </a:r>
            <a:endParaRPr lang="ru-RU" dirty="0"/>
          </a:p>
        </p:txBody>
      </p:sp>
      <p:pic>
        <p:nvPicPr>
          <p:cNvPr id="4" name="Picture 6" descr="about_pic_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736" y="2924944"/>
            <a:ext cx="4608512" cy="3096344"/>
          </a:xfrm>
          <a:noFill/>
        </p:spPr>
      </p:pic>
    </p:spTree>
    <p:extLst>
      <p:ext uri="{BB962C8B-B14F-4D97-AF65-F5344CB8AC3E}">
        <p14:creationId xmlns:p14="http://schemas.microsoft.com/office/powerpoint/2010/main" val="18836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4400" dirty="0">
                <a:latin typeface="Cambria" pitchFamily="18" charset="0"/>
              </a:rPr>
              <a:t>ПРАВИЛА ПОЛЬЗОВАНИЯ</a:t>
            </a:r>
            <a:br>
              <a:rPr lang="ru-RU" altLang="ru-RU" sz="4400" dirty="0">
                <a:latin typeface="Cambria" pitchFamily="18" charset="0"/>
              </a:rPr>
            </a:br>
            <a:r>
              <a:rPr lang="ru-RU" altLang="ru-RU" sz="4400" dirty="0" smtClean="0">
                <a:latin typeface="Cambria" pitchFamily="18" charset="0"/>
              </a:rPr>
              <a:t>библиотекой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altLang="ru-RU" sz="2800" b="1" dirty="0">
                <a:solidFill>
                  <a:srgbClr val="FF0000"/>
                </a:solidFill>
              </a:rPr>
              <a:t>В библиотеке надо вести себя тихо, т.к. шум мешает другим читателям.</a:t>
            </a:r>
          </a:p>
          <a:p>
            <a:r>
              <a:rPr lang="ru-RU" altLang="ru-RU" sz="2800" b="1" dirty="0">
                <a:solidFill>
                  <a:srgbClr val="FF0000"/>
                </a:solidFill>
              </a:rPr>
              <a:t>Книги надо возвращать вовремя, ведь их ждут другие читатели. В нашей библиотеке книгу можно взять на 10 дней.</a:t>
            </a:r>
          </a:p>
          <a:p>
            <a:r>
              <a:rPr lang="ru-RU" altLang="ru-RU" sz="2800" b="1" dirty="0">
                <a:solidFill>
                  <a:srgbClr val="FF0000"/>
                </a:solidFill>
              </a:rPr>
              <a:t>С библиотечными книгами надо обращаться особенно бережно, чтобы их смогло прочесть как можно больше ребят.</a:t>
            </a:r>
          </a:p>
          <a:p>
            <a:r>
              <a:rPr lang="ru-RU" altLang="ru-RU" sz="2800" b="1" dirty="0">
                <a:solidFill>
                  <a:srgbClr val="FF0000"/>
                </a:solidFill>
              </a:rPr>
              <a:t>Библиотечные книги нельзя терять, иначе в библиотеке не останется ни одной книги.</a:t>
            </a:r>
          </a:p>
          <a:p>
            <a:r>
              <a:rPr lang="ru-RU" altLang="ru-RU" sz="2800" b="1" dirty="0">
                <a:solidFill>
                  <a:srgbClr val="FF0000"/>
                </a:solidFill>
              </a:rPr>
              <a:t>Книги в библиотеке (из фонда открытого доступа) надо ставить точно на то место, где вы их взяли. Иначе библиотекарь не сможет быстро найти эту книгу для другого читателя.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42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школа №27\Desktop\библиотека\IMG_13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22" y="1935163"/>
            <a:ext cx="6584155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7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>
                <a:latin typeface="Cambria" pitchFamily="18" charset="0"/>
              </a:rPr>
              <a:t>Правила пользования книгой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92208"/>
            <a:ext cx="8229600" cy="43891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altLang="ru-RU" sz="3200" b="1" dirty="0">
                <a:solidFill>
                  <a:srgbClr val="FF0000"/>
                </a:solidFill>
              </a:rPr>
              <a:t>Нельзя книги перегибать.</a:t>
            </a:r>
          </a:p>
          <a:p>
            <a:pPr>
              <a:lnSpc>
                <a:spcPct val="90000"/>
              </a:lnSpc>
            </a:pPr>
            <a:r>
              <a:rPr lang="ru-RU" altLang="ru-RU" sz="3200" b="1" dirty="0">
                <a:solidFill>
                  <a:srgbClr val="FF0000"/>
                </a:solidFill>
              </a:rPr>
              <a:t>Нельзя загибать книжные страницы.</a:t>
            </a:r>
          </a:p>
          <a:p>
            <a:pPr>
              <a:lnSpc>
                <a:spcPct val="90000"/>
              </a:lnSpc>
            </a:pPr>
            <a:r>
              <a:rPr lang="ru-RU" altLang="ru-RU" sz="3200" b="1" dirty="0">
                <a:solidFill>
                  <a:srgbClr val="FF0000"/>
                </a:solidFill>
              </a:rPr>
              <a:t>Нельзя закладывать в книги карандаши и ручки, пользуйся при чтении закладкой.</a:t>
            </a:r>
          </a:p>
          <a:p>
            <a:pPr>
              <a:lnSpc>
                <a:spcPct val="90000"/>
              </a:lnSpc>
            </a:pPr>
            <a:r>
              <a:rPr lang="ru-RU" altLang="ru-RU" sz="3200" b="1" dirty="0">
                <a:solidFill>
                  <a:srgbClr val="FF0000"/>
                </a:solidFill>
              </a:rPr>
              <a:t>Нельзя писать и рисовать в книгах.</a:t>
            </a:r>
          </a:p>
          <a:p>
            <a:pPr>
              <a:lnSpc>
                <a:spcPct val="90000"/>
              </a:lnSpc>
            </a:pPr>
            <a:r>
              <a:rPr lang="ru-RU" altLang="ru-RU" sz="3200" b="1" dirty="0">
                <a:solidFill>
                  <a:srgbClr val="FF0000"/>
                </a:solidFill>
              </a:rPr>
              <a:t>Нельзя читать книги во время еды.</a:t>
            </a:r>
          </a:p>
        </p:txBody>
      </p:sp>
    </p:spTree>
    <p:extLst>
      <p:ext uri="{BB962C8B-B14F-4D97-AF65-F5344CB8AC3E}">
        <p14:creationId xmlns:p14="http://schemas.microsoft.com/office/powerpoint/2010/main" val="11495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C:\Users\школа №27\Desktop\WP_20151027_10_55_21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0778"/>
            <a:ext cx="9144000" cy="5136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021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5400" dirty="0">
                <a:latin typeface="Times New Roman" charset="0"/>
              </a:rPr>
              <a:t>Что такое библиотека ?</a:t>
            </a:r>
          </a:p>
        </p:txBody>
      </p:sp>
      <p:pic>
        <p:nvPicPr>
          <p:cNvPr id="1026" name="Picture 2" descr="C:\Users\школа №27\Desktop\WP_20151027_10_55_58_Pr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19" y="1935163"/>
            <a:ext cx="7814162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56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/>
              <a:t>Библиотека - это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Абонемент</a:t>
            </a:r>
          </a:p>
          <a:p>
            <a:r>
              <a:rPr lang="ru-RU" sz="6000" dirty="0" smtClean="0">
                <a:solidFill>
                  <a:srgbClr val="FF0000"/>
                </a:solidFill>
              </a:rPr>
              <a:t>Читальный зал</a:t>
            </a:r>
          </a:p>
          <a:p>
            <a:r>
              <a:rPr lang="ru-RU" sz="6000" dirty="0" err="1" smtClean="0">
                <a:solidFill>
                  <a:srgbClr val="FF0000"/>
                </a:solidFill>
              </a:rPr>
              <a:t>Книгохранилише</a:t>
            </a:r>
            <a:r>
              <a:rPr lang="ru-RU" sz="5400" dirty="0" smtClean="0">
                <a:solidFill>
                  <a:srgbClr val="FF0000"/>
                </a:solidFill>
              </a:rPr>
              <a:t> 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0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школа №27\Desktop\WP_20151027_10_55_39_Pr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19" y="1935163"/>
            <a:ext cx="7814162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77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Часы работы библиотеки: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b="1" dirty="0" smtClean="0"/>
              <a:t>Понедельник     </a:t>
            </a:r>
            <a:r>
              <a:rPr lang="ru-RU" altLang="ru-RU" b="1" dirty="0" smtClean="0"/>
              <a:t>с 8-16                </a:t>
            </a:r>
            <a:endParaRPr lang="ru-RU" altLang="ru-RU" b="1" dirty="0"/>
          </a:p>
          <a:p>
            <a:r>
              <a:rPr lang="ru-RU" altLang="ru-RU" b="1" dirty="0"/>
              <a:t>Вторник     </a:t>
            </a:r>
            <a:r>
              <a:rPr lang="ru-RU" altLang="ru-RU" b="1" dirty="0" smtClean="0"/>
              <a:t>          с </a:t>
            </a:r>
            <a:r>
              <a:rPr lang="ru-RU" altLang="ru-RU" b="1" dirty="0"/>
              <a:t>8-16   </a:t>
            </a:r>
          </a:p>
          <a:p>
            <a:r>
              <a:rPr lang="ru-RU" altLang="ru-RU" b="1" dirty="0" smtClean="0"/>
              <a:t>Среда                     с </a:t>
            </a:r>
            <a:r>
              <a:rPr lang="ru-RU" altLang="ru-RU" b="1" dirty="0"/>
              <a:t>8-16 </a:t>
            </a:r>
          </a:p>
          <a:p>
            <a:r>
              <a:rPr lang="ru-RU" altLang="ru-RU" b="1" dirty="0" smtClean="0"/>
              <a:t>Четверг                 с </a:t>
            </a:r>
            <a:r>
              <a:rPr lang="ru-RU" altLang="ru-RU" b="1" dirty="0"/>
              <a:t>8-16 </a:t>
            </a:r>
          </a:p>
          <a:p>
            <a:r>
              <a:rPr lang="ru-RU" altLang="ru-RU" b="1" dirty="0" smtClean="0"/>
              <a:t>Пятница               с 8-16 </a:t>
            </a:r>
            <a:endParaRPr lang="ru-RU" altLang="ru-RU" b="1" dirty="0"/>
          </a:p>
          <a:p>
            <a:r>
              <a:rPr lang="ru-RU" altLang="ru-RU" b="1" dirty="0"/>
              <a:t>Суббота            </a:t>
            </a:r>
            <a:r>
              <a:rPr lang="ru-RU" altLang="ru-RU" b="1" dirty="0" smtClean="0"/>
              <a:t>     </a:t>
            </a:r>
            <a:r>
              <a:rPr lang="ru-RU" altLang="ru-RU" sz="2800" b="1" dirty="0" smtClean="0"/>
              <a:t>с 8-12</a:t>
            </a:r>
            <a:endParaRPr lang="ru-RU" alt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0321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школа №27\Desktop\WP_20151027_10_56_35_Pr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35163"/>
            <a:ext cx="4968552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49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altLang="ru-RU" sz="4000" b="1" dirty="0">
                <a:latin typeface="Cambria" pitchFamily="18" charset="0"/>
              </a:rPr>
              <a:t>АБОНЕМЕНТ -</a:t>
            </a:r>
            <a:br>
              <a:rPr lang="ru-RU" altLang="ru-RU" sz="4000" b="1" dirty="0">
                <a:latin typeface="Cambria" pitchFamily="18" charset="0"/>
              </a:rPr>
            </a:br>
            <a:r>
              <a:rPr lang="ru-RU" altLang="ru-RU" sz="4000" b="1" dirty="0">
                <a:latin typeface="Cambria" pitchFamily="18" charset="0"/>
              </a:rPr>
              <a:t>   выдача книг на дом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3600" b="1" dirty="0">
                <a:solidFill>
                  <a:srgbClr val="FF0000"/>
                </a:solidFill>
              </a:rPr>
              <a:t>Сказки</a:t>
            </a:r>
          </a:p>
          <a:p>
            <a:r>
              <a:rPr lang="ru-RU" altLang="ru-RU" sz="3600" b="1" dirty="0">
                <a:solidFill>
                  <a:srgbClr val="FF0000"/>
                </a:solidFill>
              </a:rPr>
              <a:t>Рассказы</a:t>
            </a:r>
          </a:p>
          <a:p>
            <a:r>
              <a:rPr lang="ru-RU" altLang="ru-RU" sz="3600" b="1" dirty="0">
                <a:solidFill>
                  <a:srgbClr val="FF0000"/>
                </a:solidFill>
              </a:rPr>
              <a:t>Книги о животных</a:t>
            </a:r>
          </a:p>
          <a:p>
            <a:r>
              <a:rPr lang="ru-RU" altLang="ru-RU" sz="3600" b="1" dirty="0">
                <a:solidFill>
                  <a:srgbClr val="FF0000"/>
                </a:solidFill>
              </a:rPr>
              <a:t>Стихи</a:t>
            </a:r>
          </a:p>
          <a:p>
            <a:r>
              <a:rPr lang="ru-RU" altLang="ru-RU" sz="3600" b="1" dirty="0">
                <a:solidFill>
                  <a:srgbClr val="FF0000"/>
                </a:solidFill>
              </a:rPr>
              <a:t>Комиксы</a:t>
            </a:r>
          </a:p>
          <a:p>
            <a:r>
              <a:rPr lang="ru-RU" altLang="ru-RU" sz="3600" b="1" dirty="0">
                <a:solidFill>
                  <a:srgbClr val="FF0000"/>
                </a:solidFill>
              </a:rPr>
              <a:t>и другие</a:t>
            </a:r>
            <a:r>
              <a:rPr lang="ru-RU" altLang="ru-RU" sz="3600" dirty="0">
                <a:solidFill>
                  <a:srgbClr val="FF0000"/>
                </a:solidFill>
              </a:rPr>
              <a:t>  </a:t>
            </a:r>
            <a:r>
              <a:rPr lang="ru-RU" altLang="ru-RU" sz="3600" b="1" dirty="0">
                <a:solidFill>
                  <a:srgbClr val="FF0000"/>
                </a:solidFill>
              </a:rPr>
              <a:t>детские книги</a:t>
            </a:r>
          </a:p>
        </p:txBody>
      </p:sp>
    </p:spTree>
    <p:extLst>
      <p:ext uri="{BB962C8B-B14F-4D97-AF65-F5344CB8AC3E}">
        <p14:creationId xmlns:p14="http://schemas.microsoft.com/office/powerpoint/2010/main" val="300444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школа №27\Desktop\библиотека\IMG_129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22" y="1935163"/>
            <a:ext cx="6584155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62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2004832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b="1" dirty="0">
                <a:latin typeface="Cambria" pitchFamily="18" charset="0"/>
              </a:rPr>
              <a:t>ЧИТАЛЬНЫЙ ЗАЛ</a:t>
            </a:r>
            <a:r>
              <a:rPr lang="ru-RU" altLang="ru-RU" sz="2800" b="1" dirty="0">
                <a:latin typeface="Cambria" pitchFamily="18" charset="0"/>
              </a:rPr>
              <a:t/>
            </a:r>
            <a:br>
              <a:rPr lang="ru-RU" altLang="ru-RU" sz="2800" b="1" dirty="0">
                <a:latin typeface="Cambria" pitchFamily="18" charset="0"/>
              </a:rPr>
            </a:br>
            <a:r>
              <a:rPr lang="ru-RU" altLang="ru-RU" sz="3200" b="1" dirty="0">
                <a:latin typeface="Cambria" pitchFamily="18" charset="0"/>
              </a:rPr>
              <a:t>Книги и другие издания на дом не выдаются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FF0000"/>
                </a:solidFill>
              </a:rPr>
              <a:t>Энциклопедии;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FF0000"/>
                </a:solidFill>
              </a:rPr>
              <a:t>Словари;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FF0000"/>
                </a:solidFill>
              </a:rPr>
              <a:t>Справочники;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FF0000"/>
                </a:solidFill>
              </a:rPr>
              <a:t>Периодические издания;</a:t>
            </a:r>
          </a:p>
          <a:p>
            <a:pPr>
              <a:lnSpc>
                <a:spcPct val="90000"/>
              </a:lnSpc>
            </a:pPr>
            <a:r>
              <a:rPr lang="ru-RU" altLang="ru-RU" sz="2800" dirty="0">
                <a:solidFill>
                  <a:srgbClr val="FF0000"/>
                </a:solidFill>
              </a:rPr>
              <a:t>Аудио кассеты</a:t>
            </a:r>
          </a:p>
          <a:p>
            <a:pPr>
              <a:lnSpc>
                <a:spcPct val="90000"/>
              </a:lnSpc>
            </a:pPr>
            <a:r>
              <a:rPr lang="en-US" altLang="ru-RU" sz="2800" dirty="0">
                <a:solidFill>
                  <a:srgbClr val="FF0000"/>
                </a:solidFill>
              </a:rPr>
              <a:t>CD</a:t>
            </a:r>
            <a:r>
              <a:rPr lang="ru-RU" altLang="ru-RU" sz="2800" dirty="0">
                <a:solidFill>
                  <a:srgbClr val="FF0000"/>
                </a:solidFill>
              </a:rPr>
              <a:t> диски.</a:t>
            </a:r>
          </a:p>
        </p:txBody>
      </p:sp>
    </p:spTree>
    <p:extLst>
      <p:ext uri="{BB962C8B-B14F-4D97-AF65-F5344CB8AC3E}">
        <p14:creationId xmlns:p14="http://schemas.microsoft.com/office/powerpoint/2010/main" val="7166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</TotalTime>
  <Words>262</Words>
  <Application>Microsoft Office PowerPoint</Application>
  <PresentationFormat>Экран (4:3)</PresentationFormat>
  <Paragraphs>57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Библиотека  МБОУ «СОШ №27»</vt:lpstr>
      <vt:lpstr>Что такое библиотека ?</vt:lpstr>
      <vt:lpstr>Библиотека - это</vt:lpstr>
      <vt:lpstr>Презентация PowerPoint</vt:lpstr>
      <vt:lpstr>Часы работы библиотеки: </vt:lpstr>
      <vt:lpstr>Презентация PowerPoint</vt:lpstr>
      <vt:lpstr>АБОНЕМЕНТ -    выдача книг на дом</vt:lpstr>
      <vt:lpstr>Презентация PowerPoint</vt:lpstr>
      <vt:lpstr>ЧИТАЛЬНЫЙ ЗАЛ Книги и другие издания на дом не выдаются</vt:lpstr>
      <vt:lpstr>Цифры и факты</vt:lpstr>
      <vt:lpstr>Презентация PowerPoint</vt:lpstr>
      <vt:lpstr>Книгохранилище</vt:lpstr>
      <vt:lpstr>Периодические издания</vt:lpstr>
      <vt:lpstr>ПРАВИЛА ПОЛЬЗОВАНИЯ библиотекой</vt:lpstr>
      <vt:lpstr>Презентация PowerPoint</vt:lpstr>
      <vt:lpstr>Правила пользования книгой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Библиотека  МБОУ «СОШ №27»</dc:title>
  <dc:creator>школа №27</dc:creator>
  <cp:lastModifiedBy>школа №27</cp:lastModifiedBy>
  <cp:revision>6</cp:revision>
  <dcterms:created xsi:type="dcterms:W3CDTF">2015-10-27T19:36:44Z</dcterms:created>
  <dcterms:modified xsi:type="dcterms:W3CDTF">2015-10-27T20:31:29Z</dcterms:modified>
</cp:coreProperties>
</file>